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72" r:id="rId2"/>
    <p:sldId id="259" r:id="rId3"/>
    <p:sldId id="260" r:id="rId4"/>
    <p:sldId id="279" r:id="rId5"/>
    <p:sldId id="280" r:id="rId6"/>
    <p:sldId id="273" r:id="rId7"/>
    <p:sldId id="274" r:id="rId8"/>
    <p:sldId id="281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8" r:id="rId20"/>
    <p:sldId id="310" r:id="rId21"/>
    <p:sldId id="309" r:id="rId22"/>
    <p:sldId id="311" r:id="rId23"/>
    <p:sldId id="312" r:id="rId24"/>
    <p:sldId id="282" r:id="rId25"/>
    <p:sldId id="276" r:id="rId26"/>
    <p:sldId id="285" r:id="rId27"/>
    <p:sldId id="286" r:id="rId28"/>
    <p:sldId id="304" r:id="rId29"/>
    <p:sldId id="288" r:id="rId30"/>
    <p:sldId id="287" r:id="rId31"/>
    <p:sldId id="305" r:id="rId32"/>
    <p:sldId id="289" r:id="rId33"/>
    <p:sldId id="290" r:id="rId34"/>
    <p:sldId id="306" r:id="rId35"/>
    <p:sldId id="292" r:id="rId36"/>
    <p:sldId id="291" r:id="rId37"/>
    <p:sldId id="307" r:id="rId38"/>
    <p:sldId id="277" r:id="rId39"/>
    <p:sldId id="283" r:id="rId40"/>
    <p:sldId id="284" r:id="rId41"/>
    <p:sldId id="278" r:id="rId42"/>
  </p:sldIdLst>
  <p:sldSz cx="12192000" cy="6858000"/>
  <p:notesSz cx="6858000" cy="9144000"/>
  <p:embeddedFontLst>
    <p:embeddedFont>
      <p:font typeface="Vazirmatn" pitchFamily="2" charset="-78"/>
      <p:regular r:id="rId44"/>
      <p:bold r:id="rId45"/>
    </p:embeddedFont>
  </p:embeddedFontLst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F8FC"/>
    <a:srgbClr val="81F5FB"/>
    <a:srgbClr val="7681EA"/>
    <a:srgbClr val="1E4AD8"/>
    <a:srgbClr val="1738A5"/>
    <a:srgbClr val="FFFFFE"/>
    <a:srgbClr val="E79FFF"/>
    <a:srgbClr val="FFD44B"/>
    <a:srgbClr val="AC75D5"/>
    <a:srgbClr val="FBA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2" autoAdjust="0"/>
    <p:restoredTop sz="94660"/>
  </p:normalViewPr>
  <p:slideViewPr>
    <p:cSldViewPr snapToGrid="0">
      <p:cViewPr varScale="1">
        <p:scale>
          <a:sx n="83" d="100"/>
          <a:sy n="83" d="100"/>
        </p:scale>
        <p:origin x="9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BBFD9E16-89F7-4168-9B40-9FDB8D46A536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AF6B207-710F-4D5B-BCB3-A02FD1E4E79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6049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آپنه بیشتر</a:t>
            </a:r>
            <a:r>
              <a:rPr lang="fa-IR" baseline="0" dirty="0"/>
              <a:t> در خانم‌ها شایع است.</a:t>
            </a:r>
          </a:p>
          <a:p>
            <a:r>
              <a:rPr lang="fa-IR" baseline="0" dirty="0"/>
              <a:t>آقایان خواب بدون اختلال‌تری دارند.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633C-6631-492B-B9EA-927889D6F3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4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6B207-710F-4D5B-BCB3-A02FD1E4E795}" type="slidenum">
              <a:rPr lang="fa-IR" smtClean="0"/>
              <a:t>40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1252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baseline="0" dirty="0"/>
              <a:t>پرستارها خیلی به آپنه دچار می‌شن.</a:t>
            </a:r>
          </a:p>
          <a:p>
            <a:r>
              <a:rPr lang="fa-IR" baseline="0" dirty="0"/>
              <a:t>بی‌خوابی هم بیشتر فروشنده‌ها و معلم‌ها دارن.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633C-6631-492B-B9EA-927889D6F3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09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baseline="0" dirty="0"/>
              <a:t>کسایی که کیفیت خواب زیر ۶ دارن، یعنی ۵ و ۴ حتما اختلال دارن. </a:t>
            </a:r>
          </a:p>
          <a:p>
            <a:r>
              <a:rPr lang="fa-IR" baseline="0" dirty="0"/>
              <a:t>ولی کیفیت‌ خواب بالا هم اختلال نداشتن رو تضمین نمی‌کنه.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633C-6631-492B-B9EA-927889D6F3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1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baseline="0" dirty="0"/>
              <a:t>نمودار ویالن</a:t>
            </a:r>
          </a:p>
          <a:p>
            <a:r>
              <a:rPr lang="fa-IR" baseline="0" dirty="0"/>
              <a:t>آپنه: ۷۰ تا ۱۰۰ توزیع بیشتر</a:t>
            </a:r>
          </a:p>
          <a:p>
            <a:r>
              <a:rPr lang="fa-IR" baseline="0" dirty="0"/>
              <a:t>بیخوابی: حدود ۴۵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633C-6631-492B-B9EA-927889D6F3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0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baseline="0" dirty="0"/>
              <a:t>میانه سن‌ها</a:t>
            </a:r>
          </a:p>
          <a:p>
            <a:r>
              <a:rPr lang="fa-IR" baseline="0" dirty="0"/>
              <a:t>بی‌خوابی در مردان: میانه اش در سن ۴۰ و چند ساله</a:t>
            </a:r>
          </a:p>
          <a:p>
            <a:r>
              <a:rPr lang="fa-IR" baseline="0" dirty="0"/>
              <a:t>آپنه در زنان: حدود ۵۰ سال</a:t>
            </a:r>
          </a:p>
          <a:p>
            <a:r>
              <a:rPr lang="fa-IR" baseline="0" dirty="0"/>
              <a:t>بی‌خوابی و با خوابی: ۴۵ سال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633C-6631-492B-B9EA-927889D6F3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9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baseline="0" dirty="0"/>
              <a:t>آپنه: ۵۰ سالگی یهو بالا می‌ره</a:t>
            </a:r>
          </a:p>
          <a:p>
            <a:r>
              <a:rPr lang="fa-IR" baseline="0" dirty="0"/>
              <a:t>بی‌خوابی: ۴۲-۳ سالگی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633C-6631-492B-B9EA-927889D6F3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4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baseline="0" dirty="0"/>
              <a:t>بی‌اختلال: توزیع متعادل</a:t>
            </a:r>
          </a:p>
          <a:p>
            <a:r>
              <a:rPr lang="fa-IR" baseline="0" dirty="0"/>
              <a:t>آپنه: کمتر از اولی. حدود ۶.۸ ساعت خواب</a:t>
            </a:r>
          </a:p>
          <a:p>
            <a:r>
              <a:rPr lang="fa-IR" baseline="0" dirty="0"/>
              <a:t>بی‌خوابی: همش انگار در بازه ۶.۵ ساعت. طول خواب کم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633C-6631-492B-B9EA-927889D6F3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96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baseline="0" dirty="0"/>
              <a:t>سطح ۸: آپنه خیلی زیاد</a:t>
            </a:r>
          </a:p>
          <a:p>
            <a:r>
              <a:rPr lang="fa-IR" baseline="0" dirty="0"/>
              <a:t>سطح ۷: بی‌خوابی خیلی زیاد</a:t>
            </a:r>
          </a:p>
          <a:p>
            <a:r>
              <a:rPr lang="fa-IR" baseline="0" dirty="0"/>
              <a:t>سطح ۴: بی‌خوابی یکم زیاد</a:t>
            </a:r>
          </a:p>
          <a:p>
            <a:r>
              <a:rPr lang="fa-IR" baseline="0" dirty="0"/>
              <a:t>سطح ۳: آپنه زیاد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633C-6631-492B-B9EA-927889D6F3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60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baseline="0" dirty="0"/>
              <a:t>سطح ۸: آپنه خیلی زیاد</a:t>
            </a:r>
          </a:p>
          <a:p>
            <a:r>
              <a:rPr lang="fa-IR" baseline="0" dirty="0"/>
              <a:t>سطح ۷: بی‌خوابی خیلی زیاد</a:t>
            </a:r>
          </a:p>
          <a:p>
            <a:r>
              <a:rPr lang="fa-IR" baseline="0" dirty="0"/>
              <a:t>سطح ۴: بی‌خوابی یکم زیاد</a:t>
            </a:r>
          </a:p>
          <a:p>
            <a:r>
              <a:rPr lang="fa-IR" baseline="0" dirty="0"/>
              <a:t>سطح ۳: آپنه زیاد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633C-6631-492B-B9EA-927889D6F3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8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DF92-BA2E-9802-88D0-87EEB1326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4B3E4-2177-FA18-A0FD-FE9776D6F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A38E-BFAC-802B-3A24-ADE7C53F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3E270-6242-A0FA-3F8A-DCC9684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744A-4CB8-DC44-05F6-7F80C890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1075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8ABA-017B-5266-6948-7987E6F5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04AD8-F73F-AD3F-C171-55F6D4449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15D21-5915-C884-69F7-E6E5B2D3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8CC57-830C-7C6A-79D7-E2942590E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062D-20D0-34CC-A6E5-C6D7617D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19162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4D2E3F-B0D9-8447-1498-A974C2684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7BEE5-EB7B-ECF5-4FDA-41804B1C3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CFC58-F6EE-9085-01E2-8414C704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FDBEE-7D21-FEFF-5A94-796EEAC14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90506-2701-80AC-8FB0-7F2ED321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6239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E28C6-7B33-3648-D2B2-7CB5E6D9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A9251-1975-4795-13FF-EF1CE51E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3693F-F883-2F6B-9D2F-EE598D14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7AEF5-0394-3D0A-8A59-5B113E294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EBE68-2043-F165-6A9D-B4EE2EA6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5396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3F67-717B-B0B4-7B38-A0847036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E765B-4521-203F-F04B-A21C3D225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CD9FD-28F4-4256-6797-68330A82F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74B10-17B9-91C3-4CB4-12014639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BA787-47E8-C12B-798B-16E95A92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6600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2248-D0CB-F883-A64F-95EB6615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EF56E-C980-91CD-B014-B5E7D3B32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BE174-0A96-1A0E-F05F-06F54D941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DA54D-63F2-6D99-614E-942039FC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494B5-3428-FBBB-7AC6-BD0FE430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9EF31-5091-92AB-92AC-A236288C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3066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11D4-E1C3-0D9E-F031-C4272C23C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5221-8D89-9040-E5E6-368B73E09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89192-629B-95A6-2A84-F21C31C5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12EB8-29FF-138D-CAFF-6887891F0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866F0-0C75-AFA0-B207-26C69C000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D8664-7595-C0C2-FF80-816CEC9A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FE53D8-4DE4-E4E8-8059-54823E35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DD21A-8BB0-6DC6-10D2-267C6ECA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9955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F43E-3E44-AB2D-EB6E-14C74498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138FE5-99E0-5788-FAFC-901CB1C2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3C472-BA02-2922-EF8E-5FD30E44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AEB78-5375-5A01-CE23-D47CC33C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1454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5723C-5353-D58E-E63B-399EED07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C628F-1220-EA39-9A69-BF20670A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859D3-4EDE-9BA3-E500-783D332C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0134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E4EF-CCB6-66C5-07FF-C578E0FD5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9C7D2-AC88-89A1-C61B-C9F785877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B8FED-2C4B-F77C-877E-01373D269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2AC7E-C05A-7557-2EED-C60A03E4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0D840-FE23-DE81-D241-C5BBF28A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CC2E8-476F-FE63-DF8B-57EFC492F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749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D811-A2DC-C317-E099-F532CC5A2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81A0DC-7C89-989F-8669-C1E286A46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0B642-3CBA-5F1E-2BBC-CDB2F3C5B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585FA-FA18-5F91-EFA5-482C2145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C5D6A-C1DC-7B4F-D7E0-09616AAE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E8CA4-9F64-03C1-512A-1243A491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960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05A0D3-5239-A59E-70EB-5E345FA6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9D5F9-4D1C-A0D6-4F68-2E5555ACB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9A746-2009-4556-82A3-77B85F557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2F891-3687-40D4-AC91-B16A957A6667}" type="datetimeFigureOut">
              <a:rPr lang="fa-IR" smtClean="0"/>
              <a:t>25/11/1445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22790-71AE-E79E-181F-4E8CFD19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D745-F2E3-4245-3E81-9EE6E73B7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C19C8-5DBB-4DE4-A5EB-BB32EE3EFEC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2743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malyasser/shhh-i-want-to-sleep#Data-modeling-%E2%9A%99%EF%B8%8F" TargetMode="External"/><Relationship Id="rId2" Type="http://schemas.openxmlformats.org/officeDocument/2006/relationships/hyperlink" Target="https://www.kaggle.com/datasets/uom190346a/sleep-health-and-lifestyle-dataset?select=Sleep_health_and_lifestyle_dataset.csv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nalyticsvidhya.com/blog/2021/06/tune-hyperparameters-with-gridsearchcv/" TargetMode="External"/><Relationship Id="rId4" Type="http://schemas.openxmlformats.org/officeDocument/2006/relationships/hyperlink" Target="https://www.kaggle.com/code/satishgunjal/tutorial-k-fold-cross-valid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B98F5F-23E7-348A-9875-FDFE6BA930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783" y="0"/>
            <a:ext cx="1122217" cy="112221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E3CB51-6125-12AF-B0FF-3C1B181FA9DE}"/>
              </a:ext>
            </a:extLst>
          </p:cNvPr>
          <p:cNvSpPr txBox="1"/>
          <p:nvPr/>
        </p:nvSpPr>
        <p:spPr>
          <a:xfrm>
            <a:off x="6772275" y="315826"/>
            <a:ext cx="4152900" cy="62329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Ebrima" panose="02000000000000000000" pitchFamily="2" charset="0"/>
                <a:cs typeface="Vazirmatn" pitchFamily="2" charset="-78"/>
              </a:rPr>
              <a:t>به نام خدا</a:t>
            </a:r>
          </a:p>
          <a:p>
            <a:pPr algn="ctr" rtl="1"/>
            <a:endParaRPr lang="fa-I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ea typeface="Ebrima" panose="02000000000000000000" pitchFamily="2" charset="0"/>
              <a:cs typeface="Vazirmatn" pitchFamily="2" charset="-78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sz="24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Ebrima" panose="02000000000000000000" pitchFamily="2" charset="0"/>
                <a:cs typeface="Vazirmatn" pitchFamily="2" charset="-78"/>
              </a:rPr>
              <a:t>درس: </a:t>
            </a: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endParaRPr lang="en-US" sz="100" b="1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ea typeface="Ebrima" panose="02000000000000000000" pitchFamily="2" charset="0"/>
              <a:cs typeface="Vazirmatn" pitchFamily="2" charset="-78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Ebrima" panose="02000000000000000000" pitchFamily="2" charset="0"/>
                <a:cs typeface="Vazirmatn" pitchFamily="2" charset="-78"/>
              </a:rPr>
              <a:t>داده‌کاوی</a:t>
            </a:r>
            <a:endParaRPr lang="en-US" b="1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ea typeface="Ebrima" panose="02000000000000000000" pitchFamily="2" charset="0"/>
              <a:cs typeface="Vazirmatn" pitchFamily="2" charset="-78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sz="24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Ebrima" panose="02000000000000000000" pitchFamily="2" charset="0"/>
                <a:cs typeface="Vazirmatn" pitchFamily="2" charset="-78"/>
              </a:rPr>
              <a:t> </a:t>
            </a:r>
            <a:endParaRPr lang="en-US" sz="2400" b="1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ea typeface="Ebrima" panose="02000000000000000000" pitchFamily="2" charset="0"/>
              <a:cs typeface="Vazirmatn" pitchFamily="2" charset="-78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sz="2400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Ebrima" panose="02000000000000000000" pitchFamily="2" charset="0"/>
                <a:cs typeface="Vazirmatn" pitchFamily="2" charset="-78"/>
              </a:rPr>
              <a:t>استاد درس:</a:t>
            </a: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endParaRPr lang="en-US" sz="100" b="1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ea typeface="Ebrima" panose="02000000000000000000" pitchFamily="2" charset="0"/>
              <a:cs typeface="Vazirmatn" pitchFamily="2" charset="-78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b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Ebrima" panose="02000000000000000000" pitchFamily="2" charset="0"/>
                <a:cs typeface="Vazirmatn" pitchFamily="2" charset="-78"/>
              </a:rPr>
              <a:t>دکتر حکیم داودی</a:t>
            </a:r>
            <a:endParaRPr lang="en-US" b="1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ea typeface="Ebrima" panose="02000000000000000000" pitchFamily="2" charset="0"/>
              <a:cs typeface="Vazirmatn" pitchFamily="2" charset="-78"/>
            </a:endParaRPr>
          </a:p>
          <a:p>
            <a:pPr algn="ctr" rtl="1">
              <a:spcAft>
                <a:spcPts val="800"/>
              </a:spcAft>
            </a:pPr>
            <a:r>
              <a:rPr lang="fa-I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Ebrima" panose="02000000000000000000" pitchFamily="2" charset="0"/>
                <a:cs typeface="Vazirmatn" pitchFamily="2" charset="-78"/>
              </a:rPr>
              <a:t> 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ea typeface="Ebrima" panose="02000000000000000000" pitchFamily="2" charset="0"/>
              <a:cs typeface="Vazirmatn" pitchFamily="2" charset="-78"/>
            </a:endParaRPr>
          </a:p>
          <a:p>
            <a:pPr algn="ctr" rtl="1">
              <a:spcAft>
                <a:spcPts val="800"/>
              </a:spcAft>
            </a:pPr>
            <a:r>
              <a:rPr lang="fa-I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Ebrima" panose="02000000000000000000" pitchFamily="2" charset="0"/>
                <a:cs typeface="Vazirmatn" pitchFamily="2" charset="-78"/>
              </a:rPr>
              <a:t>اعضای گروه:</a:t>
            </a:r>
          </a:p>
          <a:p>
            <a:pPr algn="ctr" rtl="1">
              <a:spcAft>
                <a:spcPts val="800"/>
              </a:spcAft>
            </a:pPr>
            <a:endParaRPr lang="fa-IR" sz="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ea typeface="Ebrima" panose="02000000000000000000" pitchFamily="2" charset="0"/>
              <a:cs typeface="Vazirmatn" pitchFamily="2" charset="-78"/>
            </a:endParaRPr>
          </a:p>
          <a:p>
            <a:pPr algn="ctr" rtl="1">
              <a:spcAft>
                <a:spcPts val="800"/>
              </a:spcAft>
            </a:pPr>
            <a:r>
              <a:rPr lang="fa-I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Ebrima" panose="02000000000000000000" pitchFamily="2" charset="0"/>
                <a:cs typeface="Vazirmatn" pitchFamily="2" charset="-78"/>
              </a:rPr>
              <a:t>فاطمه جان‌نثاری</a:t>
            </a:r>
          </a:p>
          <a:p>
            <a:pPr algn="ctr" rtl="1">
              <a:spcAft>
                <a:spcPts val="800"/>
              </a:spcAft>
            </a:pPr>
            <a:endParaRPr lang="fa-IR" sz="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ea typeface="Ebrima" panose="02000000000000000000" pitchFamily="2" charset="0"/>
              <a:cs typeface="Vazirmatn" pitchFamily="2" charset="-78"/>
            </a:endParaRPr>
          </a:p>
          <a:p>
            <a:pPr algn="ctr" rtl="1">
              <a:spcAft>
                <a:spcPts val="800"/>
              </a:spcAft>
            </a:pPr>
            <a:r>
              <a:rPr lang="fa-I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Ebrima" panose="02000000000000000000" pitchFamily="2" charset="0"/>
                <a:cs typeface="Vazirmatn" pitchFamily="2" charset="-78"/>
              </a:rPr>
              <a:t>حوری دهش</a:t>
            </a:r>
          </a:p>
          <a:p>
            <a:pPr algn="ctr" rtl="1">
              <a:spcAft>
                <a:spcPts val="800"/>
              </a:spcAft>
            </a:pPr>
            <a:endParaRPr lang="fa-I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ea typeface="Ebrima" panose="02000000000000000000" pitchFamily="2" charset="0"/>
              <a:cs typeface="Vazirmatn" pitchFamily="2" charset="-78"/>
            </a:endParaRPr>
          </a:p>
          <a:p>
            <a:pPr algn="ctr" rtl="1">
              <a:spcAft>
                <a:spcPts val="800"/>
              </a:spcAft>
            </a:pPr>
            <a:r>
              <a:rPr lang="fa-I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Ebrima" panose="02000000000000000000" pitchFamily="2" charset="0"/>
                <a:cs typeface="Vazirmatn" pitchFamily="2" charset="-78"/>
              </a:rPr>
              <a:t>خرداد 1403</a:t>
            </a:r>
          </a:p>
        </p:txBody>
      </p:sp>
    </p:spTree>
    <p:extLst>
      <p:ext uri="{BB962C8B-B14F-4D97-AF65-F5344CB8AC3E}">
        <p14:creationId xmlns:p14="http://schemas.microsoft.com/office/powerpoint/2010/main" val="2452858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تجزیه و تحلیل داده‌های اکتشافی: رابطه جنسیت و اختلال خواب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546" y="1067839"/>
            <a:ext cx="7361380" cy="569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تجزیه و تحلیل داده‌های اکتشافی: رابطه شغل و اختلال خواب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197" b="65827"/>
          <a:stretch/>
        </p:blipFill>
        <p:spPr>
          <a:xfrm>
            <a:off x="8818310" y="1013140"/>
            <a:ext cx="2886580" cy="207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5074" t="3865"/>
          <a:stretch/>
        </p:blipFill>
        <p:spPr>
          <a:xfrm>
            <a:off x="5578766" y="1119045"/>
            <a:ext cx="3045837" cy="1971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455" y="1010831"/>
            <a:ext cx="2576946" cy="2120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80D657-05A5-421C-A6ED-DA810224A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285" y="3525914"/>
            <a:ext cx="10261598" cy="328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تجزیه و تحلیل داده‌های اکتشافی: رابطه کیفیت خواب و اختلال خواب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6B557-2655-8ED6-1111-A9720355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99" y="954134"/>
            <a:ext cx="5855854" cy="56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56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تجزیه و تحلیل داده‌های اکتشافی: رابطه فعالیت فیزیکی و اختلال خواب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285" y="1286294"/>
            <a:ext cx="10261599" cy="500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74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تجزیه و تحلیل داده‌های اکتشافی: رابطه سن و جنسیت و اختلال خواب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34" y="1128711"/>
            <a:ext cx="6553056" cy="569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5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تجزیه و تحلیل داده‌های اکتشافی: رابطه سن  و اختلال خواب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B39C4-E8BD-A0D0-21CC-50AE7083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681204"/>
            <a:ext cx="10261600" cy="42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70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تجزیه و تحلیل داده‌های اکتشافی: رابطه طول مدت خواب و اختلال خواب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73" y="1671782"/>
            <a:ext cx="10248141" cy="40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تجزیه و تحلیل داده‌های اکتشافی: رابطه سطح استرس و اختلال خواب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DB5B0-7151-828A-50D1-908DB28D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285" y="1676191"/>
            <a:ext cx="10261600" cy="45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92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تجزیه و تحلیل داده‌های اکتشافی: رابطه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BMI</a:t>
            </a:r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و اختلال خواب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288E4-2618-1338-2755-A0FB69209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10" y="1611714"/>
            <a:ext cx="10260390" cy="43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9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6896721" y="975405"/>
            <a:ext cx="5018188" cy="888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1. پیدا کردن داده‌های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nan</a:t>
            </a:r>
            <a:endParaRPr lang="fa-IR" dirty="0">
              <a:latin typeface="Vazirmatn" pitchFamily="2" charset="-78"/>
              <a:cs typeface="Vazirmatn" pitchFamily="2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نمایش دادن داده‌های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nan</a:t>
            </a:r>
            <a:r>
              <a:rPr lang="fa-IR" dirty="0">
                <a:latin typeface="Vazirmatn" pitchFamily="2" charset="-78"/>
                <a:cs typeface="Vazirmatn" pitchFamily="2" charset="-78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پیش‌پردازش داده‌ها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03" y="975405"/>
            <a:ext cx="2938895" cy="3045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D2B6E-F346-3584-F279-EA04893B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25" y="2542834"/>
            <a:ext cx="3976379" cy="4208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551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865455-2F80-1C18-1EF7-00C2154B7DD1}"/>
              </a:ext>
            </a:extLst>
          </p:cNvPr>
          <p:cNvSpPr txBox="1"/>
          <p:nvPr/>
        </p:nvSpPr>
        <p:spPr>
          <a:xfrm>
            <a:off x="8035635" y="296909"/>
            <a:ext cx="3968463" cy="168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پیش‌بینی اختلال خواب</a:t>
            </a: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 افراد</a:t>
            </a: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matn" pitchFamily="2" charset="-78"/>
                <a:ea typeface="Calibri" panose="020F0502020204030204" pitchFamily="34" charset="0"/>
                <a:cs typeface="Vazirmatn" pitchFamily="2" charset="-78"/>
              </a:rPr>
              <a:t> بر اساس سبک زندگی آنها</a:t>
            </a:r>
            <a:endParaRPr lang="en-US" sz="1600" b="1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matn" pitchFamily="2" charset="-78"/>
              <a:ea typeface="Calibri" panose="020F0502020204030204" pitchFamily="34" charset="0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9B136-33DD-5105-84CD-AE2CFC380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46" y="217202"/>
            <a:ext cx="5433291" cy="642359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67999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6896721" y="975405"/>
            <a:ext cx="5018188" cy="21352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2. تشخیص داده‌های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outlier</a:t>
            </a:r>
            <a:r>
              <a:rPr lang="fa-IR" dirty="0">
                <a:latin typeface="Vazirmatn" pitchFamily="2" charset="-78"/>
                <a:cs typeface="Vazirmatn" pitchFamily="2" charset="-78"/>
              </a:rPr>
              <a:t>: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استفاده از باکس‌پلات و پیدا کردن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outlier</a:t>
            </a:r>
            <a:r>
              <a:rPr lang="fa-IR" dirty="0">
                <a:latin typeface="Vazirmatn" pitchFamily="2" charset="-78"/>
                <a:cs typeface="Vazirmatn" pitchFamily="2" charset="-78"/>
              </a:rPr>
              <a:t>ها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حذف داده‌های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outlier</a:t>
            </a:r>
            <a:endParaRPr lang="fa-IR" dirty="0">
              <a:latin typeface="Vazirmatn" pitchFamily="2" charset="-78"/>
              <a:cs typeface="Vazirmatn" pitchFamily="2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dirty="0">
              <a:latin typeface="Vazirmatn" pitchFamily="2" charset="-78"/>
              <a:cs typeface="Vazirmatn" pitchFamily="2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پیش‌پردازش داده‌ها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449" y="3592945"/>
            <a:ext cx="4374494" cy="3055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54" y="3500583"/>
            <a:ext cx="4469490" cy="31480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07823DB-DB3F-CFCA-4C8D-57E8D1670A04}"/>
              </a:ext>
            </a:extLst>
          </p:cNvPr>
          <p:cNvSpPr/>
          <p:nvPr/>
        </p:nvSpPr>
        <p:spPr>
          <a:xfrm>
            <a:off x="6435468" y="4855165"/>
            <a:ext cx="1075561" cy="438912"/>
          </a:xfrm>
          <a:prstGeom prst="rightArrow">
            <a:avLst/>
          </a:prstGeom>
          <a:solidFill>
            <a:srgbClr val="AAF8F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44700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1920240" y="1068693"/>
            <a:ext cx="9999359" cy="18582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3. تبدیل اطلاعات مربوط به فشار خون به دو دسته نرمال و غیرنرمال:</a:t>
            </a:r>
          </a:p>
          <a:p>
            <a:pPr algn="r" rtl="1">
              <a:lnSpc>
                <a:spcPct val="150000"/>
              </a:lnSpc>
            </a:pPr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 فشار خون ایده آل سیستولیک (عدد بالا): کمتر از 120، دیاستولیک (عدد پایین): کمتر از 80</a:t>
            </a:r>
          </a:p>
          <a:p>
            <a:pPr lvl="1" algn="r" rtl="1">
              <a:lnSpc>
                <a:spcPct val="150000"/>
              </a:lnSpc>
            </a:pPr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 سیستولیک طبیعی (عدد بالا): در محدوده (120 - 129)، دیاستولیک (عدد پایین): در محدوده (80 - 84)</a:t>
            </a:r>
          </a:p>
          <a:p>
            <a:pPr lvl="1" algn="r" rtl="1">
              <a:lnSpc>
                <a:spcPct val="150000"/>
              </a:lnSpc>
            </a:pPr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 در غیر این صورت فشار خون بالاست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پیش‌پردازش داده‌ها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8F7C5-7F1A-FC05-0B78-3CEF15D6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1" y="5415675"/>
            <a:ext cx="10261599" cy="944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40386-3893-7D0E-CCE1-68A38DD78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1" y="3759211"/>
            <a:ext cx="63246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79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1920240" y="895973"/>
            <a:ext cx="9999359" cy="4732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4. تقسیم متغیرهای پیوسته به دسته‌های گسسته:</a:t>
            </a:r>
            <a:endParaRPr lang="fa-IR" sz="2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پیش‌پردازش داده‌ها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6A3D7-45C1-3225-F2ED-5DA72650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459972"/>
            <a:ext cx="10261599" cy="1799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2C2A4-A0A4-2FC0-5FAA-947E212BBF71}"/>
              </a:ext>
            </a:extLst>
          </p:cNvPr>
          <p:cNvSpPr txBox="1"/>
          <p:nvPr/>
        </p:nvSpPr>
        <p:spPr>
          <a:xfrm>
            <a:off x="1920240" y="3476613"/>
            <a:ext cx="9999359" cy="4732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5. تبدیل داده‌های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categorical</a:t>
            </a:r>
            <a:r>
              <a:rPr lang="fa-IR" dirty="0">
                <a:latin typeface="Vazirmatn" pitchFamily="2" charset="-78"/>
                <a:cs typeface="Vazirmatn" pitchFamily="2" charset="-78"/>
              </a:rPr>
              <a:t> به فرمت عددی: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89CAEF-AAAA-4B29-0DD5-831798B1E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4030513"/>
            <a:ext cx="10261599" cy="1433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0FD969-76E7-74E9-910D-88C8D8614C8B}"/>
              </a:ext>
            </a:extLst>
          </p:cNvPr>
          <p:cNvSpPr txBox="1"/>
          <p:nvPr/>
        </p:nvSpPr>
        <p:spPr>
          <a:xfrm>
            <a:off x="1920240" y="5998689"/>
            <a:ext cx="9999359" cy="4732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6. حذف ویژگی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:Person ID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415F50-C260-C181-FAB3-4ADF93D0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" y="5998689"/>
            <a:ext cx="57435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30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پیش‌پردازش داده‌ها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2C2A4-A0A4-2FC0-5FAA-947E212BBF71}"/>
              </a:ext>
            </a:extLst>
          </p:cNvPr>
          <p:cNvSpPr txBox="1"/>
          <p:nvPr/>
        </p:nvSpPr>
        <p:spPr>
          <a:xfrm>
            <a:off x="2733040" y="1028053"/>
            <a:ext cx="9196719" cy="888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7. تحلیل و بررسی همبستگی بین متغیرها در داده‌های تمیز شده و شناسایی متغیرهایی که بیشترین تأثیر را بر اختلال خواب دارند: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8D4E2F-3F70-281E-481B-DC1AB7DB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705569"/>
            <a:ext cx="6082030" cy="5152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1159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7964456" y="1049296"/>
            <a:ext cx="3966150" cy="67710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Vazirmatn" pitchFamily="2" charset="-78"/>
                <a:cs typeface="Vazirmatn" pitchFamily="2" charset="-78"/>
              </a:rPr>
              <a:t>استفاده از روش </a:t>
            </a:r>
            <a:r>
              <a:rPr lang="en-US" sz="2000" dirty="0">
                <a:latin typeface="Vazirmatn" pitchFamily="2" charset="-78"/>
                <a:cs typeface="Vazirmatn" pitchFamily="2" charset="-78"/>
              </a:rPr>
              <a:t>Cross validation</a:t>
            </a:r>
            <a:endParaRPr lang="fa-IR" sz="2000" dirty="0">
              <a:latin typeface="Vazirmatn" pitchFamily="2" charset="-78"/>
              <a:cs typeface="Vazirmatn" pitchFamily="2" charset="-78"/>
            </a:endParaRPr>
          </a:p>
          <a:p>
            <a:pPr algn="r" rtl="1"/>
            <a:r>
              <a:rPr lang="fa-IR" dirty="0">
                <a:latin typeface="Vazirmatn" pitchFamily="2" charset="-78"/>
                <a:cs typeface="Vazirmatn" pitchFamily="2" charset="-78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تقسیم داده‌ها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F97FF-D4C8-B973-E93B-E1F75B29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4" y="2196688"/>
            <a:ext cx="6422966" cy="37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7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8483052" y="956933"/>
            <a:ext cx="3490123" cy="48359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000" dirty="0">
                <a:solidFill>
                  <a:srgbClr val="C00000"/>
                </a:solidFill>
                <a:latin typeface="Vazirmatn" pitchFamily="2" charset="-78"/>
                <a:cs typeface="Vazirmatn" pitchFamily="2" charset="-78"/>
              </a:rPr>
              <a:t>گام های طی شده در مدل سازی:</a:t>
            </a:r>
          </a:p>
          <a:p>
            <a:pPr algn="r" rtl="1">
              <a:lnSpc>
                <a:spcPct val="150000"/>
              </a:lnSpc>
            </a:pPr>
            <a:endParaRPr lang="fa-IR" sz="500" dirty="0">
              <a:solidFill>
                <a:srgbClr val="C00000"/>
              </a:solidFill>
              <a:latin typeface="Vazirmatn" pitchFamily="2" charset="-78"/>
              <a:cs typeface="Vazirmatn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انتخاب مدل</a:t>
            </a:r>
            <a:endParaRPr lang="en-US" sz="1800" dirty="0">
              <a:latin typeface="Vazirmatn" pitchFamily="2" charset="-78"/>
              <a:cs typeface="Vazirmatn" pitchFamily="2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matn" pitchFamily="2" charset="-78"/>
                <a:cs typeface="Vazirmatn" pitchFamily="2" charset="-78"/>
              </a:rPr>
              <a:t>Decision Tree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matn" pitchFamily="2" charset="-78"/>
                <a:cs typeface="Vazirmatn" pitchFamily="2" charset="-78"/>
              </a:rPr>
              <a:t>Random Forest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matn" pitchFamily="2" charset="-78"/>
                <a:cs typeface="Vazirmatn" pitchFamily="2" charset="-78"/>
              </a:rPr>
              <a:t>Gradient Boosting Classifier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matn" pitchFamily="2" charset="-78"/>
                <a:cs typeface="Vazirmatn" pitchFamily="2" charset="-78"/>
              </a:rPr>
              <a:t>Extra Tree</a:t>
            </a:r>
            <a:endParaRPr lang="fa-IR" sz="1600" dirty="0">
              <a:latin typeface="Vazirmatn" pitchFamily="2" charset="-78"/>
              <a:cs typeface="Vazirmatn" pitchFamily="2" charset="-78"/>
            </a:endParaRPr>
          </a:p>
          <a:p>
            <a:pPr lvl="1" algn="r" rtl="1">
              <a:lnSpc>
                <a:spcPct val="150000"/>
              </a:lnSpc>
            </a:pPr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انتخاب بهترین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fold</a:t>
            </a:r>
            <a:endParaRPr lang="fa-IR" dirty="0">
              <a:latin typeface="Vazirmatn" pitchFamily="2" charset="-78"/>
              <a:cs typeface="Vazirmatn" pitchFamily="2" charset="-78"/>
            </a:endParaRPr>
          </a:p>
          <a:p>
            <a:pPr algn="r" rtl="1">
              <a:lnSpc>
                <a:spcPct val="150000"/>
              </a:lnSpc>
            </a:pPr>
            <a:endParaRPr lang="en-US" sz="200" dirty="0">
              <a:latin typeface="Vazirmatn" pitchFamily="2" charset="-78"/>
              <a:cs typeface="Vazirmatn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Vazirmatn" pitchFamily="2" charset="-78"/>
                <a:cs typeface="Vazirmatn" pitchFamily="2" charset="-78"/>
              </a:rPr>
              <a:t>Hyperparameter Tunning</a:t>
            </a:r>
            <a:endParaRPr lang="fa-IR" sz="1800" dirty="0">
              <a:latin typeface="Vazirmatn" pitchFamily="2" charset="-78"/>
              <a:cs typeface="Vazirmatn" pitchFamily="2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matn" pitchFamily="2" charset="-78"/>
                <a:cs typeface="Vazirmatn" pitchFamily="2" charset="-78"/>
              </a:rPr>
              <a:t>Grid Search</a:t>
            </a:r>
          </a:p>
          <a:p>
            <a:pPr lvl="1" algn="r" rtl="1">
              <a:lnSpc>
                <a:spcPct val="150000"/>
              </a:lnSpc>
            </a:pPr>
            <a:endParaRPr lang="en-US" sz="200" dirty="0">
              <a:latin typeface="Vazirmatn" pitchFamily="2" charset="-78"/>
              <a:cs typeface="Vazirmatn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ساختن مدل نهایی با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tune</a:t>
            </a:r>
            <a:r>
              <a:rPr lang="fa-IR" dirty="0">
                <a:latin typeface="Vazirmatn" pitchFamily="2" charset="-78"/>
                <a:cs typeface="Vazirmatn" pitchFamily="2" charset="-78"/>
              </a:rPr>
              <a:t> کردن</a:t>
            </a:r>
          </a:p>
          <a:p>
            <a:pPr algn="r" rtl="1">
              <a:lnSpc>
                <a:spcPct val="150000"/>
              </a:lnSpc>
            </a:pPr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ارزیابی مدل‌ها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مدل سازی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2EB44F-5990-381A-DCE9-49196A66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92" y="1828798"/>
            <a:ext cx="4629150" cy="5075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0397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مدل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DT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DF6CC-8BA7-0AAD-3B8F-ACB6F53F1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723900"/>
            <a:ext cx="3849070" cy="38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934F8-DCBC-35DB-62FE-4E51D4148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032" y="727771"/>
            <a:ext cx="3624318" cy="383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1F8B74-DA55-B020-5897-E1011CA6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4563028"/>
            <a:ext cx="10267950" cy="561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E072E8-A532-6382-4E09-E15E81413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589" y="5123429"/>
            <a:ext cx="4044354" cy="173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59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مدل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DT</a:t>
            </a:r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با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tune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4D3C6-2A32-04C8-7003-2E74C8A83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1" y="723901"/>
            <a:ext cx="3479678" cy="3965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8A609E-EDB8-5733-2E4E-EFA8D623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723900"/>
            <a:ext cx="3460750" cy="3963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1EA46-C980-2DB0-8345-3C39BCFDF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4664124"/>
            <a:ext cx="10267950" cy="485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C65989-61E1-A068-A12A-263FB50FE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887" y="5159135"/>
            <a:ext cx="3971636" cy="16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06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مقایسه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DT</a:t>
            </a:r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با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DT2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8EB0FA-DD91-AD4E-B140-33AD561D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4417645"/>
            <a:ext cx="10267950" cy="1231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D0D611-AFCF-5A2D-23C0-BC9F7B51B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55389">
            <a:off x="8561688" y="1110792"/>
            <a:ext cx="3399822" cy="3030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486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مدل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RF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23939-0CE5-1DC8-4039-E6888792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719690"/>
            <a:ext cx="3768436" cy="3891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94AA7-4D0A-AEB9-A934-2920B6E90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853" y="723900"/>
            <a:ext cx="3549146" cy="3887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F512D6-976D-FF94-E654-A03E4A1C6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4611363"/>
            <a:ext cx="10261599" cy="466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8723CF-669B-B089-A704-ABE73F46C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646" y="5087324"/>
            <a:ext cx="3997909" cy="17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4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2410689" y="956933"/>
            <a:ext cx="9562481" cy="44550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lnSpc>
                <a:spcPct val="20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کیفیت خواب یکی از محصولات اصلی سبک ‌زندگی سالم است.</a:t>
            </a:r>
          </a:p>
          <a:p>
            <a:pPr algn="just" rtl="1">
              <a:lnSpc>
                <a:spcPct val="20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ما حدود یک سوم از عمرمان را در خواب می‌گذرانیم.</a:t>
            </a:r>
          </a:p>
          <a:p>
            <a:pPr algn="just" rtl="1">
              <a:lnSpc>
                <a:spcPct val="20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خواب به شدت هم روی سلامت جسم و هم سلامت روان تاثیرگذار است.</a:t>
            </a:r>
          </a:p>
          <a:p>
            <a:pPr algn="just" rtl="1">
              <a:lnSpc>
                <a:spcPct val="20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اختلالات خواب از جمله بی‌خوابی از مشکلاتی‌است که امروزه بسیار شایع شده و گریبان‌گیر بسیاری از مردم است.</a:t>
            </a:r>
          </a:p>
          <a:p>
            <a:pPr algn="just" rtl="1">
              <a:lnSpc>
                <a:spcPct val="20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مسئله این است که بفهمیم چه عواملی در سبک‌زندگی افراد روی کیفیت خواب و اختلال خواب آنها موثر است. </a:t>
            </a:r>
          </a:p>
          <a:p>
            <a:pPr algn="just" rtl="1">
              <a:lnSpc>
                <a:spcPct val="20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و می‌خواهیم بتوانیم با مشاهده سبک‌زندگی افراد میزان اختلال خواب آنها را بررسی کنیم.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مشکل چیست؟</a:t>
            </a:r>
          </a:p>
        </p:txBody>
      </p:sp>
    </p:spTree>
    <p:extLst>
      <p:ext uri="{BB962C8B-B14F-4D97-AF65-F5344CB8AC3E}">
        <p14:creationId xmlns:p14="http://schemas.microsoft.com/office/powerpoint/2010/main" val="2223019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مدل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RF</a:t>
            </a:r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با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tune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BADD7-19E3-239C-95DC-576CF786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723901"/>
            <a:ext cx="3214255" cy="3974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52524-F3A6-9C24-FA3C-D8E1E0328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507" y="733137"/>
            <a:ext cx="3303491" cy="3965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6DDF2-A258-1DF5-CBF7-16101E521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4698484"/>
            <a:ext cx="10261598" cy="447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CA0482-E11E-BCC3-20B5-FEECFA110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33" y="5146159"/>
            <a:ext cx="3760079" cy="17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04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مقایسه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RF</a:t>
            </a:r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با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RF2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2F75D-7068-E612-A4B9-63F88BE5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49" y="1984949"/>
            <a:ext cx="10261600" cy="1162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DE22F-4638-065A-0530-33D43BA0F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32" y="3573758"/>
            <a:ext cx="4101768" cy="3134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280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مدل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GB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95154-0BA7-6BA4-3D02-670F2AE9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723900"/>
            <a:ext cx="3528291" cy="3936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3EA04E-0CED-CA94-B20F-6CE87A5BD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143" y="723900"/>
            <a:ext cx="3704208" cy="3936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60F31F-5406-E7A7-A38D-07FE9722A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8" y="4660048"/>
            <a:ext cx="10274301" cy="43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EFDAE2-5DC2-BB2A-5A3D-4848735D1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599" y="5098198"/>
            <a:ext cx="3935820" cy="17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85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مدل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GB</a:t>
            </a:r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با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tune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790F8-C480-CEA9-48F4-14026CDB3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723901"/>
            <a:ext cx="3695529" cy="3901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B9E29D-C400-4012-7137-AEA9B6E8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948" y="723900"/>
            <a:ext cx="3780051" cy="3901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64DB9B-B486-413C-2A68-26FA54C2A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1" y="4625455"/>
            <a:ext cx="10261599" cy="371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9BC0F-1204-B9D6-4250-E986F2D9B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709" y="4996932"/>
            <a:ext cx="4246271" cy="18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مقایسه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GB</a:t>
            </a:r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با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GB2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9D8FC-4C0E-2E9D-05A8-FC2C80AD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85" y="1898079"/>
            <a:ext cx="10261599" cy="1103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D1403A-13B4-840B-7CD1-904B06769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8398">
            <a:off x="8531988" y="3480689"/>
            <a:ext cx="2744571" cy="3270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4992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مدل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ET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9F892-224C-1EFA-A297-99EDFF94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729673"/>
            <a:ext cx="4122988" cy="3862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B6675E-B7CC-C9BC-B87A-E3012B137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91" y="733137"/>
            <a:ext cx="3386858" cy="3854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274774-5DFF-A411-77FF-7EE0F1B33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1" y="4591715"/>
            <a:ext cx="10261598" cy="409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C32AA-BE2F-D3D7-C201-3C2A64E0E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565" y="5008327"/>
            <a:ext cx="3879273" cy="18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81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مدل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ET</a:t>
            </a:r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با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tune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16F32-C9EE-E2C5-586B-AE7D6E515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723900"/>
            <a:ext cx="3645788" cy="3711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D220A-8FFE-9DC2-0BF1-98301C15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418" y="723900"/>
            <a:ext cx="3506932" cy="371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323858-A7CB-2729-CD5E-72F0CBA77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4435617"/>
            <a:ext cx="10267950" cy="43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D324A5-7FF8-E9F7-6BCF-C9B99922A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541" y="4873767"/>
            <a:ext cx="4329966" cy="19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9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30400" y="0"/>
            <a:ext cx="10267950" cy="723900"/>
          </a:xfrm>
          <a:prstGeom prst="rect">
            <a:avLst/>
          </a:prstGeom>
          <a:solidFill>
            <a:srgbClr val="AAF8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مقایسه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ET</a:t>
            </a:r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با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ET2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82A8D-DD08-AA6B-FD28-E785CEBE3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48" y="1701076"/>
            <a:ext cx="10267952" cy="1099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A83746-C204-D0AB-3F02-6B9A3947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086" y="3429000"/>
            <a:ext cx="3857914" cy="34098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1130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ارزیابی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BC205-941D-E174-796F-6FA2AC54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49" y="1431637"/>
            <a:ext cx="10267950" cy="2570739"/>
          </a:xfrm>
          <a:prstGeom prst="rect">
            <a:avLst/>
          </a:prstGeom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06122ACD-D089-9F5B-3983-AB2EDC6ABB77}"/>
              </a:ext>
            </a:extLst>
          </p:cNvPr>
          <p:cNvSpPr/>
          <p:nvPr/>
        </p:nvSpPr>
        <p:spPr>
          <a:xfrm>
            <a:off x="4895272" y="4308763"/>
            <a:ext cx="5135418" cy="2235200"/>
          </a:xfrm>
          <a:prstGeom prst="irregularSeal2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Vazirmatn" pitchFamily="2" charset="-78"/>
                <a:cs typeface="Vazirmatn" pitchFamily="2" charset="-78"/>
              </a:rPr>
              <a:t> 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Vazirmatn" pitchFamily="2" charset="-78"/>
                <a:cs typeface="Vazirmatn" pitchFamily="2" charset="-78"/>
              </a:rPr>
              <a:t>DT</a:t>
            </a:r>
            <a:endParaRPr lang="fa-IR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462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1834485" y="956933"/>
            <a:ext cx="10083274" cy="33239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 algn="r" rtl="1">
              <a:buAutoNum type="arabicPeriod"/>
            </a:pPr>
            <a:r>
              <a:rPr lang="fa-IR" dirty="0">
                <a:solidFill>
                  <a:srgbClr val="FF0000"/>
                </a:solidFill>
                <a:latin typeface="Vazirmatn" pitchFamily="2" charset="-78"/>
                <a:cs typeface="Vazirmatn" pitchFamily="2" charset="-78"/>
              </a:rPr>
              <a:t>نتیجه خروجی نامناسب بعد از </a:t>
            </a:r>
            <a:r>
              <a:rPr lang="en-US" dirty="0">
                <a:solidFill>
                  <a:srgbClr val="FF0000"/>
                </a:solidFill>
                <a:latin typeface="Vazirmatn" pitchFamily="2" charset="-78"/>
                <a:cs typeface="Vazirmatn" pitchFamily="2" charset="-78"/>
              </a:rPr>
              <a:t>tune</a:t>
            </a:r>
            <a:r>
              <a:rPr lang="fa-IR" dirty="0">
                <a:solidFill>
                  <a:srgbClr val="FF0000"/>
                </a:solidFill>
                <a:latin typeface="Vazirmatn" pitchFamily="2" charset="-78"/>
                <a:cs typeface="Vazirmatn" pitchFamily="2" charset="-78"/>
              </a:rPr>
              <a:t> کردن</a:t>
            </a:r>
          </a:p>
          <a:p>
            <a:pPr algn="r" rtl="1"/>
            <a:endParaRPr lang="fa-IR" sz="500" dirty="0">
              <a:solidFill>
                <a:srgbClr val="FF0000"/>
              </a:solidFill>
              <a:latin typeface="Vazirmatn" pitchFamily="2" charset="-78"/>
              <a:cs typeface="Vazirmatn" pitchFamily="2" charset="-78"/>
            </a:endParaRPr>
          </a:p>
          <a:p>
            <a:pPr algn="r" rtl="1"/>
            <a:endParaRPr lang="fa-IR" sz="200" dirty="0">
              <a:solidFill>
                <a:srgbClr val="FF0000"/>
              </a:solidFill>
              <a:latin typeface="Vazirmatn" pitchFamily="2" charset="-78"/>
              <a:cs typeface="Vazirmatn" pitchFamily="2" charset="-78"/>
            </a:endParaRPr>
          </a:p>
          <a:p>
            <a:pPr algn="r" rtl="1"/>
            <a:r>
              <a:rPr lang="fa-IR" dirty="0">
                <a:solidFill>
                  <a:srgbClr val="00B050"/>
                </a:solidFill>
                <a:latin typeface="Vazirmatn" pitchFamily="2" charset="-78"/>
                <a:cs typeface="Vazirmatn" pitchFamily="2" charset="-78"/>
              </a:rPr>
              <a:t>          راه حل:</a:t>
            </a:r>
          </a:p>
          <a:p>
            <a:pPr marL="1657350" lvl="3" indent="-285750" algn="r" rtl="1"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تغییر هایپرپارامترهای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Grid Search</a:t>
            </a:r>
            <a:endParaRPr lang="fa-IR" dirty="0">
              <a:latin typeface="Vazirmatn" pitchFamily="2" charset="-78"/>
              <a:cs typeface="Vazirmatn" pitchFamily="2" charset="-78"/>
            </a:endParaRPr>
          </a:p>
          <a:p>
            <a:pPr lvl="3" algn="r" rtl="1"/>
            <a:endParaRPr lang="fa-IR" sz="400" dirty="0">
              <a:latin typeface="Vazirmatn" pitchFamily="2" charset="-78"/>
              <a:cs typeface="Vazirmatn" pitchFamily="2" charset="-78"/>
            </a:endParaRPr>
          </a:p>
          <a:p>
            <a:pPr lvl="3" algn="r" rtl="1"/>
            <a:endParaRPr lang="en-US" sz="300" dirty="0">
              <a:latin typeface="Vazirmatn" pitchFamily="2" charset="-78"/>
              <a:cs typeface="Vazirmatn" pitchFamily="2" charset="-78"/>
            </a:endParaRPr>
          </a:p>
          <a:p>
            <a:pPr marL="1657350" lvl="3" indent="-285750" algn="r" rtl="1"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گذاشتن مقدار دیفالت هایپرپارامترها</a:t>
            </a:r>
          </a:p>
          <a:p>
            <a:pPr lvl="3" algn="r" rtl="1"/>
            <a:endParaRPr lang="fa-IR" sz="400" dirty="0">
              <a:latin typeface="Vazirmatn" pitchFamily="2" charset="-78"/>
              <a:cs typeface="Vazirmatn" pitchFamily="2" charset="-78"/>
            </a:endParaRPr>
          </a:p>
          <a:p>
            <a:pPr marL="1657350" lvl="3" indent="-285750" algn="r" rtl="1"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تغییر روش تقسیم‎بندی داده از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holdout</a:t>
            </a:r>
            <a:r>
              <a:rPr lang="fa-IR" dirty="0">
                <a:latin typeface="Vazirmatn" pitchFamily="2" charset="-78"/>
                <a:cs typeface="Vazirmatn" pitchFamily="2" charset="-78"/>
              </a:rPr>
              <a:t> به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Cross validation</a:t>
            </a:r>
            <a:endParaRPr lang="fa-IR" dirty="0">
              <a:latin typeface="Vazirmatn" pitchFamily="2" charset="-78"/>
              <a:cs typeface="Vazirmatn" pitchFamily="2" charset="-78"/>
            </a:endParaRPr>
          </a:p>
          <a:p>
            <a:pPr marL="342900" indent="-342900" algn="r" rtl="1">
              <a:buFont typeface="+mj-lt"/>
              <a:buAutoNum type="arabicPeriod"/>
            </a:pPr>
            <a:endParaRPr lang="fa-IR" dirty="0">
              <a:latin typeface="Vazirmatn" pitchFamily="2" charset="-78"/>
              <a:cs typeface="Vazirmatn" pitchFamily="2" charset="-78"/>
            </a:endParaRPr>
          </a:p>
          <a:p>
            <a:pPr algn="r" rtl="1"/>
            <a:r>
              <a:rPr lang="fa-IR" dirty="0">
                <a:solidFill>
                  <a:srgbClr val="FF0000"/>
                </a:solidFill>
                <a:latin typeface="Vazirmatn" pitchFamily="2" charset="-78"/>
                <a:cs typeface="Vazirmatn" pitchFamily="2" charset="-78"/>
              </a:rPr>
              <a:t>2. در روش </a:t>
            </a:r>
            <a:r>
              <a:rPr lang="en-US" sz="1800" dirty="0">
                <a:solidFill>
                  <a:srgbClr val="FF0000"/>
                </a:solidFill>
                <a:latin typeface="Vazirmatn" pitchFamily="2" charset="-78"/>
                <a:cs typeface="Vazirmatn" pitchFamily="2" charset="-78"/>
              </a:rPr>
              <a:t>Cross validation</a:t>
            </a:r>
            <a:r>
              <a:rPr lang="fa-IR" sz="1800" dirty="0">
                <a:solidFill>
                  <a:srgbClr val="FF0000"/>
                </a:solidFill>
                <a:latin typeface="Vazirmatn" pitchFamily="2" charset="-78"/>
                <a:cs typeface="Vazirmatn" pitchFamily="2" charset="-78"/>
              </a:rPr>
              <a:t> کدام </a:t>
            </a:r>
            <a:r>
              <a:rPr lang="en-US" sz="1800" dirty="0">
                <a:solidFill>
                  <a:srgbClr val="FF0000"/>
                </a:solidFill>
                <a:latin typeface="Vazirmatn" pitchFamily="2" charset="-78"/>
                <a:cs typeface="Vazirmatn" pitchFamily="2" charset="-78"/>
              </a:rPr>
              <a:t>fold</a:t>
            </a:r>
            <a:r>
              <a:rPr lang="fa-IR" sz="1800" dirty="0">
                <a:solidFill>
                  <a:srgbClr val="FF0000"/>
                </a:solidFill>
                <a:latin typeface="Vazirmatn" pitchFamily="2" charset="-78"/>
                <a:cs typeface="Vazirmatn" pitchFamily="2" charset="-78"/>
              </a:rPr>
              <a:t> برای </a:t>
            </a:r>
            <a:r>
              <a:rPr lang="en-US" sz="1800" dirty="0">
                <a:solidFill>
                  <a:srgbClr val="FF0000"/>
                </a:solidFill>
                <a:latin typeface="Vazirmatn" pitchFamily="2" charset="-78"/>
                <a:cs typeface="Vazirmatn" pitchFamily="2" charset="-78"/>
              </a:rPr>
              <a:t>tune</a:t>
            </a:r>
            <a:r>
              <a:rPr lang="fa-IR" sz="1800" dirty="0">
                <a:solidFill>
                  <a:srgbClr val="FF0000"/>
                </a:solidFill>
                <a:latin typeface="Vazirmatn" pitchFamily="2" charset="-78"/>
                <a:cs typeface="Vazirmatn" pitchFamily="2" charset="-78"/>
              </a:rPr>
              <a:t> کردن در نظر گرفته شود؟</a:t>
            </a:r>
          </a:p>
          <a:p>
            <a:pPr algn="r" rtl="1"/>
            <a:endParaRPr lang="fa-IR" sz="700" dirty="0">
              <a:solidFill>
                <a:srgbClr val="FF0000"/>
              </a:solidFill>
              <a:latin typeface="Vazirmatn" pitchFamily="2" charset="-78"/>
              <a:cs typeface="Vazirmatn" pitchFamily="2" charset="-78"/>
            </a:endParaRPr>
          </a:p>
          <a:p>
            <a:pPr algn="r" rtl="1"/>
            <a:r>
              <a:rPr lang="fa-IR" dirty="0">
                <a:solidFill>
                  <a:srgbClr val="00B050"/>
                </a:solidFill>
                <a:latin typeface="Vazirmatn" pitchFamily="2" charset="-78"/>
                <a:cs typeface="Vazirmatn" pitchFamily="2" charset="-78"/>
              </a:rPr>
              <a:t>          راه حل:</a:t>
            </a:r>
          </a:p>
          <a:p>
            <a:pPr algn="r" rtl="1"/>
            <a:endParaRPr lang="fa-IR" sz="500" dirty="0">
              <a:solidFill>
                <a:srgbClr val="FF0000"/>
              </a:solidFill>
              <a:latin typeface="Vazirmatn" pitchFamily="2" charset="-78"/>
              <a:cs typeface="Vazirmatn" pitchFamily="2" charset="-78"/>
            </a:endParaRPr>
          </a:p>
          <a:p>
            <a:pPr marL="1657350" lvl="3" indent="-285750" algn="r" rtl="1"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در اینجا به علت زمان‌بر بودن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tune</a:t>
            </a:r>
            <a:r>
              <a:rPr lang="fa-IR" dirty="0">
                <a:latin typeface="Vazirmatn" pitchFamily="2" charset="-78"/>
                <a:cs typeface="Vazirmatn" pitchFamily="2" charset="-78"/>
              </a:rPr>
              <a:t> کردن ما بهترین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fold</a:t>
            </a:r>
            <a:r>
              <a:rPr lang="fa-IR" dirty="0">
                <a:latin typeface="Vazirmatn" pitchFamily="2" charset="-78"/>
                <a:cs typeface="Vazirmatn" pitchFamily="2" charset="-78"/>
              </a:rPr>
              <a:t> را از بین تمامی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fold</a:t>
            </a:r>
            <a:r>
              <a:rPr lang="fa-IR" dirty="0">
                <a:latin typeface="Vazirmatn" pitchFamily="2" charset="-78"/>
                <a:cs typeface="Vazirmatn" pitchFamily="2" charset="-78"/>
              </a:rPr>
              <a:t>ها در نظر گرفتیم</a:t>
            </a:r>
          </a:p>
          <a:p>
            <a:pPr algn="r" rtl="1"/>
            <a:endParaRPr lang="fa-IR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چالش‌ها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531FC-D150-3F8B-8A91-F6CD363A4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11" y="4346057"/>
            <a:ext cx="3574471" cy="2576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790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2964876" y="956933"/>
            <a:ext cx="9026771" cy="888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چگونه با استفاده از بررسی ویژگی‌های مختلف شخص که مربوط به سبک زندگی اوست بتوانیم اختلال خواب او را پیش‌بینی کنیم؟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سوال داده‌کاوی که برای حل مشکل مطرح شده است چیست؟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0C27A-D123-1176-A274-A9D05D5D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38" y="1911928"/>
            <a:ext cx="4514433" cy="45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91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7993222" y="1021585"/>
            <a:ext cx="3924536" cy="26237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استفاده از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Feature Engineering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fa-IR" dirty="0">
              <a:latin typeface="Vazirmatn" pitchFamily="2" charset="-78"/>
              <a:cs typeface="Vazirmatn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استفاده از روش </a:t>
            </a:r>
            <a:r>
              <a:rPr lang="en-US" dirty="0">
                <a:latin typeface="Vazirmatn" pitchFamily="2" charset="-78"/>
                <a:cs typeface="Vazirmatn" pitchFamily="2" charset="-78"/>
              </a:rPr>
              <a:t>Ensemble Learning</a:t>
            </a:r>
            <a:endParaRPr lang="fa-IR" dirty="0">
              <a:latin typeface="Vazirmatn" pitchFamily="2" charset="-78"/>
              <a:cs typeface="Vazirmatn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>
              <a:latin typeface="Vazirmatn" pitchFamily="2" charset="-78"/>
              <a:cs typeface="Vazirmatn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Vazirmatn" pitchFamily="2" charset="-78"/>
                <a:cs typeface="Vazirmatn" pitchFamily="2" charset="-78"/>
              </a:rPr>
              <a:t>Hyperparameter Tuning</a:t>
            </a:r>
            <a:r>
              <a:rPr lang="fa-IR" dirty="0">
                <a:latin typeface="Vazirmatn" pitchFamily="2" charset="-78"/>
                <a:cs typeface="Vazirmatn" pitchFamily="2" charset="-78"/>
              </a:rPr>
              <a:t>:</a:t>
            </a:r>
          </a:p>
          <a:p>
            <a:pPr algn="r" rtl="1">
              <a:lnSpc>
                <a:spcPct val="150000"/>
              </a:lnSpc>
            </a:pPr>
            <a:endParaRPr lang="en-US" sz="100" dirty="0">
              <a:latin typeface="Vazirmatn" pitchFamily="2" charset="-78"/>
              <a:cs typeface="Vazirmatn" pitchFamily="2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matn" pitchFamily="2" charset="-78"/>
                <a:cs typeface="Vazirmatn" pitchFamily="2" charset="-78"/>
              </a:rPr>
              <a:t>Bayesian Optimization</a:t>
            </a:r>
            <a:endParaRPr lang="fa-IR" sz="16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پیشنهادات برای بهبود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899DF-0360-B799-3A69-60D4D3F7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854" y="3216565"/>
            <a:ext cx="5602016" cy="3715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1732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2252229" y="1186687"/>
            <a:ext cx="9253971" cy="27084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700" dirty="0">
                <a:latin typeface="Vazirmatn" pitchFamily="2" charset="-78"/>
                <a:cs typeface="Vazirmatn" pitchFamily="2" charset="-78"/>
                <a:hlinkClick r:id="rId2"/>
              </a:rPr>
              <a:t>https://www.kaggle.com/datasets/uom190346a/sleep-health-and-lifestyle-dataset?select=Sleep_health_and_lifestyle_dataset.csv</a:t>
            </a:r>
            <a:endParaRPr lang="en-US" sz="1700" dirty="0">
              <a:latin typeface="Vazirmatn" pitchFamily="2" charset="-78"/>
              <a:cs typeface="Vazirmatn" pitchFamily="2" charset="-78"/>
            </a:endParaRPr>
          </a:p>
          <a:p>
            <a:endParaRPr lang="en-US" sz="1700" dirty="0">
              <a:latin typeface="Vazirmatn" pitchFamily="2" charset="-78"/>
              <a:cs typeface="Vazirmatn" pitchFamily="2" charset="-78"/>
            </a:endParaRPr>
          </a:p>
          <a:p>
            <a:r>
              <a:rPr lang="en-US" sz="1700" dirty="0">
                <a:latin typeface="Vazirmatn" pitchFamily="2" charset="-78"/>
                <a:cs typeface="Vazirmatn" pitchFamily="2" charset="-78"/>
                <a:hlinkClick r:id="rId3"/>
              </a:rPr>
              <a:t>https://www.kaggle.com/code/amalyasser/shhh-i-want-to-sleep#Data-modeling-%E2%9A%99%EF%B8%8F</a:t>
            </a:r>
            <a:endParaRPr lang="en-US" sz="1700" dirty="0">
              <a:latin typeface="Vazirmatn" pitchFamily="2" charset="-78"/>
              <a:cs typeface="Vazirmatn" pitchFamily="2" charset="-78"/>
            </a:endParaRPr>
          </a:p>
          <a:p>
            <a:endParaRPr lang="en-US" sz="1700" dirty="0">
              <a:latin typeface="Vazirmatn" pitchFamily="2" charset="-78"/>
              <a:cs typeface="Vazirmatn" pitchFamily="2" charset="-78"/>
            </a:endParaRPr>
          </a:p>
          <a:p>
            <a:r>
              <a:rPr lang="en-US" sz="1700" dirty="0">
                <a:latin typeface="Vazirmatn" pitchFamily="2" charset="-78"/>
                <a:cs typeface="Vazirmatn" pitchFamily="2" charset="-78"/>
                <a:hlinkClick r:id="rId4"/>
              </a:rPr>
              <a:t>https://www.kaggle.com/code/satishgunjal/tutorial-k-fold-cross-validation</a:t>
            </a:r>
            <a:endParaRPr lang="en-US" sz="1700" dirty="0">
              <a:latin typeface="Vazirmatn" pitchFamily="2" charset="-78"/>
              <a:cs typeface="Vazirmatn" pitchFamily="2" charset="-78"/>
            </a:endParaRPr>
          </a:p>
          <a:p>
            <a:endParaRPr lang="en-US" sz="1700" dirty="0">
              <a:latin typeface="Vazirmatn" pitchFamily="2" charset="-78"/>
              <a:cs typeface="Vazirmatn" pitchFamily="2" charset="-78"/>
            </a:endParaRPr>
          </a:p>
          <a:p>
            <a:r>
              <a:rPr lang="en-US" sz="1700" dirty="0">
                <a:latin typeface="Vazirmatn" pitchFamily="2" charset="-78"/>
                <a:cs typeface="Vazirmatn" pitchFamily="2" charset="-78"/>
                <a:hlinkClick r:id="rId5"/>
              </a:rPr>
              <a:t>https://www.analyticsvidhya.com/blog/2021/06/tune-hyperparameters-with-gridsearchcv/</a:t>
            </a:r>
            <a:endParaRPr lang="en-US" sz="1700" dirty="0">
              <a:latin typeface="Vazirmatn" pitchFamily="2" charset="-78"/>
              <a:cs typeface="Vazirmatn" pitchFamily="2" charset="-78"/>
            </a:endParaRPr>
          </a:p>
          <a:p>
            <a:endParaRPr lang="fa-IR" sz="17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منابع</a:t>
            </a:r>
          </a:p>
        </p:txBody>
      </p:sp>
    </p:spTree>
    <p:extLst>
      <p:ext uri="{BB962C8B-B14F-4D97-AF65-F5344CB8AC3E}">
        <p14:creationId xmlns:p14="http://schemas.microsoft.com/office/powerpoint/2010/main" val="245836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3285" y="0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9427604" y="947695"/>
            <a:ext cx="2536335" cy="6924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fa-IR" dirty="0">
                <a:latin typeface="Vazirmatn" pitchFamily="2" charset="-78"/>
                <a:cs typeface="Vazirmatn" pitchFamily="2" charset="-78"/>
              </a:rPr>
              <a:t>دیتاست: </a:t>
            </a:r>
          </a:p>
          <a:p>
            <a:pPr algn="r" rtl="1"/>
            <a:endParaRPr lang="fa-IR" sz="500" dirty="0">
              <a:latin typeface="Vazirmatn" pitchFamily="2" charset="-78"/>
              <a:cs typeface="Vazirmatn" pitchFamily="2" charset="-78"/>
            </a:endParaRPr>
          </a:p>
          <a:p>
            <a:pPr algn="r" rtl="1"/>
            <a:r>
              <a:rPr lang="fa-IR" sz="1600" dirty="0">
                <a:latin typeface="Vazirmatn" pitchFamily="2" charset="-78"/>
                <a:cs typeface="Vazirmatn" pitchFamily="2" charset="-78"/>
              </a:rPr>
              <a:t>شامل ۱۳ ستون و ۳۷۴ سطر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داده‌های مسئله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A8917-0DC2-AB70-E742-2B3CADD6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36" y="947695"/>
            <a:ext cx="4153927" cy="3238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4C12E-6627-A520-07BF-7B1FD3592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49" y="4633988"/>
            <a:ext cx="10267951" cy="2124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86E1E9-B0BD-CD98-CA4B-7EB97B9F5BA1}"/>
              </a:ext>
            </a:extLst>
          </p:cNvPr>
          <p:cNvSpPr txBox="1"/>
          <p:nvPr/>
        </p:nvSpPr>
        <p:spPr>
          <a:xfrm>
            <a:off x="6704286" y="947695"/>
            <a:ext cx="2630913" cy="39857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>
                <a:latin typeface="Vazirmatn" pitchFamily="2" charset="-78"/>
                <a:cs typeface="Vazirmatn" pitchFamily="2" charset="-78"/>
              </a:rPr>
              <a:t>       ستون‌ها:</a:t>
            </a:r>
          </a:p>
          <a:p>
            <a:pPr algn="r" rtl="1"/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algn="r" rtl="1"/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algn="r" rtl="1"/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سن</a:t>
            </a:r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endParaRPr lang="en-US" sz="2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شغل</a:t>
            </a:r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endParaRPr lang="en-US" sz="2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مدت زمان خواب</a:t>
            </a:r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endParaRPr lang="en-US" sz="2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کیفیت خواب</a:t>
            </a:r>
            <a:endParaRPr lang="fa-IR" sz="2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endParaRPr lang="en-US" sz="2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سطح فعالیت فیزیکی</a:t>
            </a:r>
            <a:endParaRPr lang="fa-IR" sz="400" dirty="0">
              <a:solidFill>
                <a:srgbClr val="000000"/>
              </a:solidFill>
              <a:latin typeface="Vazirmatn" pitchFamily="2" charset="-78"/>
              <a:cs typeface="Vazirmatn" pitchFamily="2" charset="-78"/>
            </a:endParaRPr>
          </a:p>
          <a:p>
            <a:pPr lvl="1" algn="r" rtl="1"/>
            <a:endParaRPr lang="en-US" sz="2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سطح استرس</a:t>
            </a:r>
            <a:endParaRPr lang="fa-IR" sz="400" dirty="0">
              <a:solidFill>
                <a:srgbClr val="000000"/>
              </a:solidFill>
              <a:latin typeface="Vazirmatn" pitchFamily="2" charset="-78"/>
              <a:cs typeface="Vazirmatn" pitchFamily="2" charset="-78"/>
            </a:endParaRPr>
          </a:p>
          <a:p>
            <a:pPr lvl="1" algn="r" rtl="1"/>
            <a:endParaRPr lang="fa-IR" sz="300" dirty="0">
              <a:solidFill>
                <a:srgbClr val="000000"/>
              </a:solidFill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200" dirty="0">
                <a:latin typeface="Vazirmatn" pitchFamily="2" charset="-78"/>
                <a:cs typeface="Vazirmatn" pitchFamily="2" charset="-78"/>
              </a:rPr>
              <a:t>پ</a:t>
            </a:r>
            <a:endParaRPr lang="en-US" sz="2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دسته‌ی </a:t>
            </a:r>
            <a:r>
              <a:rPr lang="en-US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BMI</a:t>
            </a:r>
            <a:endParaRPr lang="en-US" sz="4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فشار خون</a:t>
            </a:r>
          </a:p>
          <a:p>
            <a:pPr lvl="1" algn="r" rtl="1"/>
            <a:endParaRPr lang="en-US" sz="4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ضربان قلب</a:t>
            </a:r>
          </a:p>
          <a:p>
            <a:pPr lvl="1" algn="r" rtl="1"/>
            <a:endParaRPr lang="en-US" sz="4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گام‌های روزانه</a:t>
            </a:r>
          </a:p>
          <a:p>
            <a:pPr lvl="1" algn="r" rtl="1"/>
            <a:endParaRPr lang="en-US" sz="400" dirty="0">
              <a:latin typeface="Vazirmatn" pitchFamily="2" charset="-78"/>
              <a:cs typeface="Vazirmatn" pitchFamily="2" charset="-78"/>
            </a:endParaRPr>
          </a:p>
          <a:p>
            <a:pPr lvl="1" algn="r" rtl="1"/>
            <a:r>
              <a:rPr lang="fa-IR" sz="1600" dirty="0">
                <a:solidFill>
                  <a:srgbClr val="000000"/>
                </a:solidFill>
                <a:latin typeface="Vazirmatn" pitchFamily="2" charset="-78"/>
                <a:cs typeface="Vazirmatn" pitchFamily="2" charset="-78"/>
              </a:rPr>
              <a:t>اختلال خواب</a:t>
            </a:r>
            <a:endParaRPr lang="en-US" sz="1600" dirty="0">
              <a:latin typeface="Vazirmatn" pitchFamily="2" charset="-78"/>
              <a:cs typeface="Vazirmatn" pitchFamily="2" charset="-78"/>
            </a:endParaRPr>
          </a:p>
          <a:p>
            <a:pPr algn="r" rtl="1"/>
            <a:endParaRPr lang="fa-IR" dirty="0">
              <a:latin typeface="Vazirmatn" pitchFamily="2" charset="-78"/>
              <a:cs typeface="Vazirmat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644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2854037" y="956933"/>
            <a:ext cx="9146842" cy="888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باید یک مدل می‌ساختیم که بتواند روی داده‌های ما آموزش ببیند و بعد از اتمام یادگیری بتواند اختلال خواب افراد را پیش‌بینی کند.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نحوه حل مسئله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377A3-DCDA-7009-832B-135D4973A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514" y="2483483"/>
            <a:ext cx="6868335" cy="43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اطلاعات آماری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31B28-91D0-EEA0-E428-61D1E33D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74" y="1126556"/>
            <a:ext cx="10129443" cy="3042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FCD98A-DA33-2F83-3932-5D08F212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577" y="4451927"/>
            <a:ext cx="7587934" cy="220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تجزیه و تحلیل داده‌های اکتشافی: نمودار </a:t>
            </a:r>
            <a:r>
              <a:rPr lang="en-US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Correlation</a:t>
            </a:r>
            <a:endParaRPr lang="fa-IR" sz="2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55997-2911-081C-A2C4-744518E59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30" y="723901"/>
            <a:ext cx="6683314" cy="61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6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0C281-42D1-5B9F-9C74-8142CCC45373}"/>
              </a:ext>
            </a:extLst>
          </p:cNvPr>
          <p:cNvSpPr/>
          <p:nvPr/>
        </p:nvSpPr>
        <p:spPr>
          <a:xfrm>
            <a:off x="1930400" y="1"/>
            <a:ext cx="10261599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2400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26AB5-8739-8C2A-A157-C7A6B5B8A08B}"/>
              </a:ext>
            </a:extLst>
          </p:cNvPr>
          <p:cNvSpPr txBox="1"/>
          <p:nvPr/>
        </p:nvSpPr>
        <p:spPr>
          <a:xfrm>
            <a:off x="2272150" y="862148"/>
            <a:ext cx="9664080" cy="21352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هیچ: فرد هیچ اختلال خواب خاصی را نشان نمی دهد</a:t>
            </a:r>
            <a:endParaRPr lang="en-US" dirty="0">
              <a:latin typeface="Vazirmatn" pitchFamily="2" charset="-78"/>
              <a:cs typeface="Vazirmatn" pitchFamily="2" charset="-78"/>
            </a:endParaRPr>
          </a:p>
          <a:p>
            <a:pPr marL="285750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آپنه خواب: فرد در طول خواب از وقفه تنفسی رنج می برد که منجر به اختلال در الگوهای خواب و خطرات بالقوه سلامتی می شود.</a:t>
            </a:r>
            <a:endParaRPr lang="en-US" dirty="0">
              <a:latin typeface="Vazirmatn" pitchFamily="2" charset="-78"/>
              <a:cs typeface="Vazirmatn" pitchFamily="2" charset="-78"/>
            </a:endParaRPr>
          </a:p>
          <a:p>
            <a:pPr marL="285750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matn" pitchFamily="2" charset="-78"/>
                <a:cs typeface="Vazirmatn" pitchFamily="2" charset="-78"/>
              </a:rPr>
              <a:t>بی خوابی: فرد در به خواب رفتن یا به خواب ماندن دچار مشکل می شود که منجر به خواب ناکافی یا بی‌کیفیت می شود.</a:t>
            </a:r>
            <a:endParaRPr lang="en-US" dirty="0"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BF00-271D-80F4-9831-91DE5DCBACA9}"/>
              </a:ext>
            </a:extLst>
          </p:cNvPr>
          <p:cNvSpPr/>
          <p:nvPr/>
        </p:nvSpPr>
        <p:spPr>
          <a:xfrm>
            <a:off x="1924049" y="0"/>
            <a:ext cx="10267950" cy="723900"/>
          </a:xfrm>
          <a:prstGeom prst="rect">
            <a:avLst/>
          </a:prstGeom>
          <a:solidFill>
            <a:srgbClr val="AC75D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  تجزیه و تحلیل داده‌های اکتشافی: انواع اختلال خواب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98" y="3062002"/>
            <a:ext cx="10261599" cy="37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2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1050</Words>
  <Application>Microsoft Office PowerPoint</Application>
  <PresentationFormat>Widescreen</PresentationFormat>
  <Paragraphs>199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Vazirmatn</vt:lpstr>
      <vt:lpstr>Wingdings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hoori dahesh</dc:creator>
  <cp:lastModifiedBy>hoori dahesh</cp:lastModifiedBy>
  <cp:revision>44</cp:revision>
  <dcterms:created xsi:type="dcterms:W3CDTF">2024-05-31T14:14:15Z</dcterms:created>
  <dcterms:modified xsi:type="dcterms:W3CDTF">2024-06-01T08:00:25Z</dcterms:modified>
</cp:coreProperties>
</file>